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46451838" cy="26133425"/>
  <p:notesSz cx="7559675" cy="10691813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21" d="100"/>
          <a:sy n="21" d="100"/>
        </p:scale>
        <p:origin x="7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322360" y="6114960"/>
            <a:ext cx="41806080" cy="1515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322360" y="6114960"/>
            <a:ext cx="41806080" cy="1515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322360" y="6114960"/>
            <a:ext cx="20401200" cy="1515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3744160" y="6114960"/>
            <a:ext cx="20401200" cy="1515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322360" y="1042560"/>
            <a:ext cx="41806080" cy="2022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322360" y="6114960"/>
            <a:ext cx="2040120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3744160" y="6114960"/>
            <a:ext cx="20401200" cy="1515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322360" y="14031720"/>
            <a:ext cx="2040120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322360" y="6114960"/>
            <a:ext cx="20401200" cy="1515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3744160" y="6114960"/>
            <a:ext cx="2040120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3744160" y="14031720"/>
            <a:ext cx="2040120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322360" y="6114960"/>
            <a:ext cx="2040120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3744160" y="6114960"/>
            <a:ext cx="2040120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322360" y="14031720"/>
            <a:ext cx="4180608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322360" y="6114960"/>
            <a:ext cx="4180608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322360" y="14031720"/>
            <a:ext cx="4180608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322360" y="6114960"/>
            <a:ext cx="2040120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3744160" y="6114960"/>
            <a:ext cx="2040120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322360" y="14031720"/>
            <a:ext cx="2040120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3744160" y="14031720"/>
            <a:ext cx="2040120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322360" y="6114960"/>
            <a:ext cx="1346148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16457400" y="6114960"/>
            <a:ext cx="1346148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0592080" y="6114960"/>
            <a:ext cx="1346148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322360" y="14031720"/>
            <a:ext cx="1346148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16457400" y="14031720"/>
            <a:ext cx="1346148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0592080" y="14031720"/>
            <a:ext cx="1346148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 type="subTitle"/>
          </p:nvPr>
        </p:nvSpPr>
        <p:spPr>
          <a:xfrm>
            <a:off x="2322360" y="6114960"/>
            <a:ext cx="41806080" cy="1515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2322360" y="6114960"/>
            <a:ext cx="41806080" cy="1515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45" name="PlaceHolder 2"/>
          <p:cNvSpPr>
            <a:spLocks noGrp="1"/>
          </p:cNvSpPr>
          <p:nvPr>
            <p:ph/>
          </p:nvPr>
        </p:nvSpPr>
        <p:spPr>
          <a:xfrm>
            <a:off x="2322360" y="6114960"/>
            <a:ext cx="20401200" cy="1515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46" name="PlaceHolder 3"/>
          <p:cNvSpPr>
            <a:spLocks noGrp="1"/>
          </p:cNvSpPr>
          <p:nvPr>
            <p:ph/>
          </p:nvPr>
        </p:nvSpPr>
        <p:spPr>
          <a:xfrm>
            <a:off x="23744160" y="6114960"/>
            <a:ext cx="20401200" cy="1515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subTitle"/>
          </p:nvPr>
        </p:nvSpPr>
        <p:spPr>
          <a:xfrm>
            <a:off x="2322360" y="1042560"/>
            <a:ext cx="41806080" cy="202298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50" name="PlaceHolder 2"/>
          <p:cNvSpPr>
            <a:spLocks noGrp="1"/>
          </p:cNvSpPr>
          <p:nvPr>
            <p:ph/>
          </p:nvPr>
        </p:nvSpPr>
        <p:spPr>
          <a:xfrm>
            <a:off x="2322360" y="6114960"/>
            <a:ext cx="2040120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51" name="PlaceHolder 3"/>
          <p:cNvSpPr>
            <a:spLocks noGrp="1"/>
          </p:cNvSpPr>
          <p:nvPr>
            <p:ph/>
          </p:nvPr>
        </p:nvSpPr>
        <p:spPr>
          <a:xfrm>
            <a:off x="23744160" y="6114960"/>
            <a:ext cx="20401200" cy="1515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52" name="PlaceHolder 4"/>
          <p:cNvSpPr>
            <a:spLocks noGrp="1"/>
          </p:cNvSpPr>
          <p:nvPr>
            <p:ph/>
          </p:nvPr>
        </p:nvSpPr>
        <p:spPr>
          <a:xfrm>
            <a:off x="2322360" y="14031720"/>
            <a:ext cx="2040120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/>
          </p:nvPr>
        </p:nvSpPr>
        <p:spPr>
          <a:xfrm>
            <a:off x="2322360" y="6114960"/>
            <a:ext cx="20401200" cy="1515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/>
          </p:nvPr>
        </p:nvSpPr>
        <p:spPr>
          <a:xfrm>
            <a:off x="23744160" y="6114960"/>
            <a:ext cx="2040120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/>
          </p:nvPr>
        </p:nvSpPr>
        <p:spPr>
          <a:xfrm>
            <a:off x="23744160" y="14031720"/>
            <a:ext cx="2040120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2322360" y="6114960"/>
            <a:ext cx="2040120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59" name="PlaceHolder 3"/>
          <p:cNvSpPr>
            <a:spLocks noGrp="1"/>
          </p:cNvSpPr>
          <p:nvPr>
            <p:ph/>
          </p:nvPr>
        </p:nvSpPr>
        <p:spPr>
          <a:xfrm>
            <a:off x="23744160" y="6114960"/>
            <a:ext cx="2040120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60" name="PlaceHolder 4"/>
          <p:cNvSpPr>
            <a:spLocks noGrp="1"/>
          </p:cNvSpPr>
          <p:nvPr>
            <p:ph/>
          </p:nvPr>
        </p:nvSpPr>
        <p:spPr>
          <a:xfrm>
            <a:off x="2322360" y="14031720"/>
            <a:ext cx="4180608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62" name="PlaceHolder 2"/>
          <p:cNvSpPr>
            <a:spLocks noGrp="1"/>
          </p:cNvSpPr>
          <p:nvPr>
            <p:ph/>
          </p:nvPr>
        </p:nvSpPr>
        <p:spPr>
          <a:xfrm>
            <a:off x="2322360" y="6114960"/>
            <a:ext cx="4180608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63" name="PlaceHolder 3"/>
          <p:cNvSpPr>
            <a:spLocks noGrp="1"/>
          </p:cNvSpPr>
          <p:nvPr>
            <p:ph/>
          </p:nvPr>
        </p:nvSpPr>
        <p:spPr>
          <a:xfrm>
            <a:off x="2322360" y="14031720"/>
            <a:ext cx="4180608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/>
          </p:nvPr>
        </p:nvSpPr>
        <p:spPr>
          <a:xfrm>
            <a:off x="2322360" y="6114960"/>
            <a:ext cx="2040120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/>
          </p:nvPr>
        </p:nvSpPr>
        <p:spPr>
          <a:xfrm>
            <a:off x="23744160" y="6114960"/>
            <a:ext cx="2040120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67" name="PlaceHolder 4"/>
          <p:cNvSpPr>
            <a:spLocks noGrp="1"/>
          </p:cNvSpPr>
          <p:nvPr>
            <p:ph/>
          </p:nvPr>
        </p:nvSpPr>
        <p:spPr>
          <a:xfrm>
            <a:off x="2322360" y="14031720"/>
            <a:ext cx="2040120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68" name="PlaceHolder 5"/>
          <p:cNvSpPr>
            <a:spLocks noGrp="1"/>
          </p:cNvSpPr>
          <p:nvPr>
            <p:ph/>
          </p:nvPr>
        </p:nvSpPr>
        <p:spPr>
          <a:xfrm>
            <a:off x="23744160" y="14031720"/>
            <a:ext cx="2040120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de-DE" sz="4400" b="0" strike="noStrike" spc="-1">
              <a:latin typeface="Arial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/>
          </p:nvPr>
        </p:nvSpPr>
        <p:spPr>
          <a:xfrm>
            <a:off x="2322360" y="6114960"/>
            <a:ext cx="1346148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/>
          </p:nvPr>
        </p:nvSpPr>
        <p:spPr>
          <a:xfrm>
            <a:off x="16457400" y="6114960"/>
            <a:ext cx="1346148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72" name="PlaceHolder 4"/>
          <p:cNvSpPr>
            <a:spLocks noGrp="1"/>
          </p:cNvSpPr>
          <p:nvPr>
            <p:ph/>
          </p:nvPr>
        </p:nvSpPr>
        <p:spPr>
          <a:xfrm>
            <a:off x="30592080" y="6114960"/>
            <a:ext cx="1346148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73" name="PlaceHolder 5"/>
          <p:cNvSpPr>
            <a:spLocks noGrp="1"/>
          </p:cNvSpPr>
          <p:nvPr>
            <p:ph/>
          </p:nvPr>
        </p:nvSpPr>
        <p:spPr>
          <a:xfrm>
            <a:off x="2322360" y="14031720"/>
            <a:ext cx="1346148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74" name="PlaceHolder 6"/>
          <p:cNvSpPr>
            <a:spLocks noGrp="1"/>
          </p:cNvSpPr>
          <p:nvPr>
            <p:ph/>
          </p:nvPr>
        </p:nvSpPr>
        <p:spPr>
          <a:xfrm>
            <a:off x="16457400" y="14031720"/>
            <a:ext cx="1346148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  <p:sp>
        <p:nvSpPr>
          <p:cNvPr id="75" name="PlaceHolder 7"/>
          <p:cNvSpPr>
            <a:spLocks noGrp="1"/>
          </p:cNvSpPr>
          <p:nvPr>
            <p:ph/>
          </p:nvPr>
        </p:nvSpPr>
        <p:spPr>
          <a:xfrm>
            <a:off x="30592080" y="14031720"/>
            <a:ext cx="13461480" cy="7229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de-DE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322360" y="6114960"/>
            <a:ext cx="41806080" cy="1515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2322360" y="1042560"/>
            <a:ext cx="41806080" cy="4363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r>
              <a:rPr lang="de-DE" sz="4400" b="0" strike="noStrike" spc="-1">
                <a:latin typeface="Arial"/>
              </a:rPr>
              <a:t>Format des Titeltextes durch Klicken bearbeiten</a:t>
            </a: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2322360" y="6114960"/>
            <a:ext cx="41806080" cy="15156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3200" b="0" strike="noStrike" spc="-1">
                <a:latin typeface="Arial"/>
              </a:rPr>
              <a:t>Format des Gliederungstextes durch Klicken bearbeiten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800" b="0" strike="noStrike" spc="-1">
                <a:latin typeface="Arial"/>
              </a:rPr>
              <a:t>Zweite Gliederungsebene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400" b="0" strike="noStrike" spc="-1">
                <a:latin typeface="Arial"/>
              </a:rPr>
              <a:t>Dritte Gliederungsebene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de-DE" sz="2000" b="0" strike="noStrike" spc="-1">
                <a:latin typeface="Arial"/>
              </a:rPr>
              <a:t>Vierte Gliederungsebene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Fünfte Gliederungsebene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Sechste Gliederungsebene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de-DE" sz="2000" b="0" strike="noStrike" spc="-1">
                <a:latin typeface="Arial"/>
              </a:rPr>
              <a:t>Siebte Gliederungsebene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5.jpeg"/><Relationship Id="rId4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Picture 5"/>
          <p:cNvPicPr/>
          <p:nvPr/>
        </p:nvPicPr>
        <p:blipFill>
          <a:blip r:embed="rId2"/>
          <a:stretch/>
        </p:blipFill>
        <p:spPr>
          <a:xfrm>
            <a:off x="7920" y="1080"/>
            <a:ext cx="46450080" cy="26131680"/>
          </a:xfrm>
          <a:prstGeom prst="rect">
            <a:avLst/>
          </a:prstGeom>
          <a:ln w="0">
            <a:noFill/>
          </a:ln>
        </p:spPr>
      </p:pic>
      <p:pic>
        <p:nvPicPr>
          <p:cNvPr id="77" name="Picture 4"/>
          <p:cNvPicPr/>
          <p:nvPr/>
        </p:nvPicPr>
        <p:blipFill>
          <a:blip r:embed="rId3"/>
          <a:stretch/>
        </p:blipFill>
        <p:spPr>
          <a:xfrm>
            <a:off x="7920" y="0"/>
            <a:ext cx="46434240" cy="5337360"/>
          </a:xfrm>
          <a:prstGeom prst="rect">
            <a:avLst/>
          </a:prstGeom>
          <a:ln w="0">
            <a:noFill/>
          </a:ln>
        </p:spPr>
      </p:pic>
      <p:sp>
        <p:nvSpPr>
          <p:cNvPr id="78" name="CustomShape 1"/>
          <p:cNvSpPr/>
          <p:nvPr/>
        </p:nvSpPr>
        <p:spPr>
          <a:xfrm>
            <a:off x="4183920" y="7114320"/>
            <a:ext cx="38580480" cy="7626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4400" tIns="232200" rIns="464400" bIns="2322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de-DE" sz="15000" b="0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„Human </a:t>
            </a:r>
            <a:r>
              <a:rPr lang="de-DE" sz="15000" b="0" i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Perspektiva</a:t>
            </a:r>
            <a:r>
              <a:rPr lang="de-DE" sz="15000" b="0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Kft. </a:t>
            </a:r>
            <a:r>
              <a:rPr lang="de-DE" sz="15000" b="0" i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géppark</a:t>
            </a:r>
            <a:r>
              <a:rPr lang="de-DE" sz="15000" b="0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-, marketing- </a:t>
            </a:r>
            <a:r>
              <a:rPr lang="de-DE" sz="15000" b="0" i="1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és</a:t>
            </a:r>
            <a:r>
              <a:rPr lang="de-DE" sz="15000" b="0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hu-HU" sz="15000" b="0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közösségi média tevékenység fejlesztése</a:t>
            </a:r>
            <a:r>
              <a:rPr lang="de-DE" sz="15000" b="0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”</a:t>
            </a:r>
            <a:endParaRPr lang="de-DE" sz="15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2000" b="0" i="1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endParaRPr lang="de-DE" sz="2000" b="0" strike="noStrike" spc="-1" dirty="0">
              <a:latin typeface="Arial"/>
            </a:endParaRPr>
          </a:p>
        </p:txBody>
      </p:sp>
      <p:sp>
        <p:nvSpPr>
          <p:cNvPr id="79" name="CustomShape 2"/>
          <p:cNvSpPr/>
          <p:nvPr/>
        </p:nvSpPr>
        <p:spPr>
          <a:xfrm>
            <a:off x="4485600" y="23289840"/>
            <a:ext cx="17100720" cy="14688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4400" tIns="232200" rIns="464400" bIns="2322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de-DE" sz="6600" b="0" strike="noStrike" spc="-1">
                <a:solidFill>
                  <a:srgbClr val="000000"/>
                </a:solidFill>
                <a:latin typeface="Arial"/>
                <a:ea typeface="DejaVu Sans"/>
              </a:rPr>
              <a:t>Szerző: Szegediné Csinády Gabriella</a:t>
            </a:r>
            <a:endParaRPr lang="de-DE" sz="6600" b="0" strike="noStrike" spc="-1">
              <a:latin typeface="Arial"/>
            </a:endParaRPr>
          </a:p>
        </p:txBody>
      </p:sp>
      <p:sp>
        <p:nvSpPr>
          <p:cNvPr id="80" name="CustomShape 3"/>
          <p:cNvSpPr/>
          <p:nvPr/>
        </p:nvSpPr>
        <p:spPr>
          <a:xfrm>
            <a:off x="4183920" y="15544080"/>
            <a:ext cx="23408280" cy="185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4400" tIns="232200" rIns="464400" bIns="2322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de-DE" sz="9100" b="0" strike="noStrike" spc="-1">
                <a:solidFill>
                  <a:srgbClr val="0000CC"/>
                </a:solidFill>
                <a:latin typeface="Arial Regular"/>
                <a:ea typeface="DejaVu Sans"/>
              </a:rPr>
              <a:t>HUMAN-PERSPEKTIVA Kft.</a:t>
            </a:r>
            <a:r>
              <a:rPr lang="de-DE" sz="9100" b="0" strike="noStrike" spc="-1">
                <a:solidFill>
                  <a:srgbClr val="000000"/>
                </a:solidFill>
                <a:latin typeface="Arial Regular"/>
                <a:ea typeface="DejaVu Sans"/>
              </a:rPr>
              <a:t> </a:t>
            </a:r>
            <a:endParaRPr lang="de-DE" sz="9100" b="0" strike="noStrike" spc="-1">
              <a:latin typeface="Arial"/>
            </a:endParaRPr>
          </a:p>
        </p:txBody>
      </p:sp>
      <p:pic>
        <p:nvPicPr>
          <p:cNvPr id="81" name="Kép 2"/>
          <p:cNvPicPr/>
          <p:nvPr/>
        </p:nvPicPr>
        <p:blipFill>
          <a:blip r:embed="rId4"/>
          <a:stretch/>
        </p:blipFill>
        <p:spPr>
          <a:xfrm>
            <a:off x="34637400" y="20888640"/>
            <a:ext cx="8703360" cy="3884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2324160" y="2546640"/>
            <a:ext cx="19906200" cy="18500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4400" tIns="232200" rIns="464400" bIns="2322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de-DE" sz="9100" b="1" strike="noStrike" spc="-1">
                <a:solidFill>
                  <a:srgbClr val="000000"/>
                </a:solidFill>
                <a:latin typeface="Arial"/>
                <a:ea typeface="DejaVu Sans"/>
              </a:rPr>
              <a:t>A vállalkozás bemutatása</a:t>
            </a:r>
            <a:endParaRPr lang="de-DE" sz="9100" b="0" strike="noStrike" spc="-1">
              <a:latin typeface="Arial"/>
            </a:endParaRPr>
          </a:p>
        </p:txBody>
      </p:sp>
      <p:sp>
        <p:nvSpPr>
          <p:cNvPr id="83" name="CustomShape 2"/>
          <p:cNvSpPr/>
          <p:nvPr/>
        </p:nvSpPr>
        <p:spPr>
          <a:xfrm>
            <a:off x="2342520" y="4241520"/>
            <a:ext cx="22609800" cy="1377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4400" tIns="232200" rIns="464400" bIns="2322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de-DE" sz="6000" b="0" strike="noStrike" spc="-1">
                <a:solidFill>
                  <a:srgbClr val="0000CC"/>
                </a:solidFill>
                <a:latin typeface="Arial Regular"/>
                <a:ea typeface="DejaVu Sans"/>
              </a:rPr>
              <a:t>HUMAN-PERSPEKTIVA Kft.</a:t>
            </a:r>
            <a:endParaRPr lang="de-DE" sz="6000" b="0" strike="noStrike" spc="-1">
              <a:latin typeface="Arial"/>
            </a:endParaRPr>
          </a:p>
        </p:txBody>
      </p:sp>
      <p:sp>
        <p:nvSpPr>
          <p:cNvPr id="84" name="CustomShape 3"/>
          <p:cNvSpPr/>
          <p:nvPr/>
        </p:nvSpPr>
        <p:spPr>
          <a:xfrm>
            <a:off x="2342520" y="6768000"/>
            <a:ext cx="20399400" cy="1360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4400" tIns="232200" rIns="464400" bIns="232200" anchor="t">
            <a:noAutofit/>
          </a:bodyPr>
          <a:lstStyle/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A HUMAN PERSPEKTIVA Kft. </a:t>
            </a:r>
            <a:r>
              <a:rPr lang="hu-HU" sz="5400" spc="-1" dirty="0">
                <a:solidFill>
                  <a:srgbClr val="000000"/>
                </a:solidFill>
                <a:latin typeface="Arial"/>
                <a:ea typeface="Times New Roman"/>
              </a:rPr>
              <a:t>a</a:t>
            </a:r>
            <a:r>
              <a:rPr lang="hu-HU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z alábbi két helyszínen kapcsolódik  a 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hulladék</a:t>
            </a:r>
            <a:r>
              <a:rPr lang="hu-HU" sz="5400" spc="-1" dirty="0">
                <a:solidFill>
                  <a:srgbClr val="000000"/>
                </a:solidFill>
                <a:latin typeface="Arial"/>
                <a:ea typeface="Times New Roman"/>
              </a:rPr>
              <a:t>-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hasznosítás</a:t>
            </a:r>
            <a:r>
              <a:rPr lang="hu-HU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i tevékenységhez.</a:t>
            </a:r>
            <a:endParaRPr lang="de-DE" sz="5400" b="0" strike="noStrike" spc="-1" dirty="0"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endParaRPr lang="de-DE" sz="5400" b="0" strike="noStrike" spc="-1" dirty="0"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lang="de-DE" sz="5400" b="1" u="sng" strike="noStrike" spc="-1" dirty="0">
                <a:solidFill>
                  <a:srgbClr val="000000"/>
                </a:solidFill>
                <a:uFillTx/>
                <a:latin typeface="Arial"/>
                <a:ea typeface="Times New Roman"/>
              </a:rPr>
              <a:t>Som</a:t>
            </a:r>
            <a:endParaRPr lang="de-DE" sz="5400" b="1" strike="noStrike" spc="-1" dirty="0"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- </a:t>
            </a:r>
            <a:r>
              <a:rPr lang="hu-HU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lakossági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vegyes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1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kommunális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hulladék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válogatása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; </a:t>
            </a:r>
            <a:endParaRPr lang="de-DE" sz="5400" b="0" strike="noStrike" spc="-1" dirty="0">
              <a:latin typeface="Arial"/>
            </a:endParaRPr>
          </a:p>
          <a:p>
            <a:pPr>
              <a:lnSpc>
                <a:spcPct val="107000"/>
              </a:lnSpc>
              <a:spcAft>
                <a:spcPts val="799"/>
              </a:spcAft>
            </a:pP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- </a:t>
            </a:r>
            <a:r>
              <a:rPr lang="hu-HU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a </a:t>
            </a:r>
            <a:r>
              <a:rPr lang="de-DE" sz="5400" b="1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szelektív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hulladék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további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szortírozása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,</a:t>
            </a:r>
            <a:r>
              <a:rPr lang="hu-HU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újrahasznosításra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;</a:t>
            </a:r>
            <a:endParaRPr lang="de-DE" sz="5400" b="0" strike="noStrike" spc="-1" dirty="0"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-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magas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energiatartalmú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, de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anyagában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nem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hasznosítható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hulladékokból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energetikai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célú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haszonanyag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előállítása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(</a:t>
            </a:r>
            <a:r>
              <a:rPr lang="de-DE" sz="5400" b="1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RDF </a:t>
            </a:r>
            <a:r>
              <a:rPr lang="de-DE" sz="5400" b="1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és</a:t>
            </a:r>
            <a:r>
              <a:rPr lang="de-DE" sz="5400" b="1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SRF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).</a:t>
            </a:r>
            <a:endParaRPr lang="de-DE" sz="5400" b="0" strike="noStrike" spc="-1" dirty="0"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endParaRPr lang="de-DE" sz="5400" b="0" strike="noStrike" spc="-1" dirty="0"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lang="de-DE" sz="5400" b="1" u="sng" strike="noStrike" spc="-1" dirty="0" err="1">
                <a:solidFill>
                  <a:srgbClr val="000000"/>
                </a:solidFill>
                <a:uFillTx/>
                <a:latin typeface="Arial"/>
                <a:ea typeface="Times New Roman"/>
              </a:rPr>
              <a:t>Balatonlelle</a:t>
            </a:r>
            <a:endParaRPr lang="de-DE" sz="5400" b="1" strike="noStrike" spc="-1" dirty="0"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- </a:t>
            </a:r>
            <a:r>
              <a:rPr lang="de-DE" sz="5400" b="1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zöldhulladék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(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biológiailag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lebomló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)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feldolgozása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és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előkezelése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.</a:t>
            </a:r>
            <a:endParaRPr lang="de-DE" sz="5400" b="0" strike="noStrike" spc="-1" dirty="0">
              <a:latin typeface="Arial"/>
            </a:endParaRPr>
          </a:p>
        </p:txBody>
      </p:sp>
      <p:sp>
        <p:nvSpPr>
          <p:cNvPr id="85" name="CustomShape 4"/>
          <p:cNvSpPr/>
          <p:nvPr/>
        </p:nvSpPr>
        <p:spPr>
          <a:xfrm>
            <a:off x="23730120" y="8606880"/>
            <a:ext cx="19353240" cy="1343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86" name="Kép 85"/>
          <p:cNvPicPr/>
          <p:nvPr/>
        </p:nvPicPr>
        <p:blipFill>
          <a:blip r:embed="rId2"/>
          <a:stretch/>
        </p:blipFill>
        <p:spPr>
          <a:xfrm>
            <a:off x="23544000" y="2999160"/>
            <a:ext cx="20527560" cy="5711400"/>
          </a:xfrm>
          <a:prstGeom prst="rect">
            <a:avLst/>
          </a:prstGeom>
          <a:ln w="0">
            <a:noFill/>
          </a:ln>
        </p:spPr>
      </p:pic>
      <p:pic>
        <p:nvPicPr>
          <p:cNvPr id="87" name="Kép 86"/>
          <p:cNvPicPr/>
          <p:nvPr/>
        </p:nvPicPr>
        <p:blipFill>
          <a:blip r:embed="rId3"/>
          <a:stretch/>
        </p:blipFill>
        <p:spPr>
          <a:xfrm>
            <a:off x="27216000" y="11088000"/>
            <a:ext cx="13915800" cy="12397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CustomShape 1"/>
          <p:cNvSpPr/>
          <p:nvPr/>
        </p:nvSpPr>
        <p:spPr>
          <a:xfrm>
            <a:off x="360" y="0"/>
            <a:ext cx="46450080" cy="26131680"/>
          </a:xfrm>
          <a:prstGeom prst="rect">
            <a:avLst/>
          </a:prstGeom>
          <a:solidFill>
            <a:srgbClr val="F0F0F0"/>
          </a:solidFill>
          <a:ln>
            <a:solidFill>
              <a:srgbClr val="3A5F8B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89" name="Picture 5"/>
          <p:cNvPicPr/>
          <p:nvPr/>
        </p:nvPicPr>
        <p:blipFill>
          <a:blip r:embed="rId2"/>
          <a:stretch/>
        </p:blipFill>
        <p:spPr>
          <a:xfrm>
            <a:off x="41129640" y="0"/>
            <a:ext cx="5320440" cy="26131680"/>
          </a:xfrm>
          <a:prstGeom prst="rect">
            <a:avLst/>
          </a:prstGeom>
          <a:ln w="0">
            <a:noFill/>
          </a:ln>
        </p:spPr>
      </p:pic>
      <p:sp>
        <p:nvSpPr>
          <p:cNvPr id="90" name="CustomShape 2"/>
          <p:cNvSpPr/>
          <p:nvPr/>
        </p:nvSpPr>
        <p:spPr>
          <a:xfrm>
            <a:off x="2376000" y="2592000"/>
            <a:ext cx="21382560" cy="1329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4400" tIns="232200" rIns="464400" bIns="2322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de-DE" sz="9100" b="1" strike="noStrike" spc="-1">
                <a:solidFill>
                  <a:srgbClr val="000000"/>
                </a:solidFill>
                <a:latin typeface="Arial"/>
                <a:ea typeface="DejaVu Sans"/>
              </a:rPr>
              <a:t>A Projekt főbb adatai</a:t>
            </a:r>
            <a:endParaRPr lang="de-DE" sz="91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de-DE" sz="91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6000" b="1" strike="noStrike" spc="-1">
                <a:solidFill>
                  <a:srgbClr val="000000"/>
                </a:solidFill>
                <a:latin typeface="Arial"/>
                <a:ea typeface="DejaVu Sans"/>
              </a:rPr>
              <a:t>Projektgazda:</a:t>
            </a:r>
            <a:r>
              <a:rPr lang="de-DE" sz="6000" b="0" strike="noStrike" spc="-1">
                <a:solidFill>
                  <a:srgbClr val="000000"/>
                </a:solidFill>
                <a:latin typeface="Arial"/>
                <a:ea typeface="DejaVu Sans"/>
              </a:rPr>
              <a:t> HUMAN-PERSPEKTIVA Korlátolt Felelősségű Társaság </a:t>
            </a:r>
            <a:endParaRPr lang="de-DE" sz="6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de-DE" sz="6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6000" b="1" strike="noStrike" spc="-1">
                <a:solidFill>
                  <a:srgbClr val="000000"/>
                </a:solidFill>
                <a:latin typeface="Arial"/>
                <a:ea typeface="DejaVu Sans"/>
              </a:rPr>
              <a:t>Projekt címe:</a:t>
            </a:r>
            <a:r>
              <a:rPr lang="de-DE" sz="6000" b="0" strike="noStrike" spc="-1">
                <a:solidFill>
                  <a:srgbClr val="000000"/>
                </a:solidFill>
                <a:latin typeface="Arial"/>
                <a:ea typeface="DejaVu Sans"/>
              </a:rPr>
              <a:t> "Human-Perspektiva Kft. géppark és marketing illetve közösségi média tevékenység fejlesztése" </a:t>
            </a:r>
            <a:endParaRPr lang="de-DE" sz="6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de-DE" sz="6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6000" b="1" strike="noStrike" spc="-1">
                <a:solidFill>
                  <a:srgbClr val="000000"/>
                </a:solidFill>
                <a:latin typeface="Arial"/>
                <a:ea typeface="DejaVu Sans"/>
              </a:rPr>
              <a:t>Támogatás összege:</a:t>
            </a:r>
            <a:r>
              <a:rPr lang="de-DE" sz="6000" b="0" strike="noStrike" spc="-1">
                <a:solidFill>
                  <a:srgbClr val="000000"/>
                </a:solidFill>
                <a:latin typeface="Arial"/>
                <a:ea typeface="DejaVu Sans"/>
              </a:rPr>
              <a:t> 203,64 millió forint </a:t>
            </a:r>
            <a:endParaRPr lang="de-DE" sz="6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de-DE" sz="6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6000" b="1" strike="noStrike" spc="-1">
                <a:solidFill>
                  <a:srgbClr val="000000"/>
                </a:solidFill>
                <a:latin typeface="Arial"/>
                <a:ea typeface="DejaVu Sans"/>
              </a:rPr>
              <a:t>Támogatás mértéke:</a:t>
            </a:r>
            <a:r>
              <a:rPr lang="de-DE" sz="6000" b="0" strike="noStrike" spc="-1">
                <a:solidFill>
                  <a:srgbClr val="000000"/>
                </a:solidFill>
                <a:latin typeface="Arial"/>
                <a:ea typeface="DejaVu Sans"/>
              </a:rPr>
              <a:t> 70% </a:t>
            </a:r>
            <a:endParaRPr lang="de-DE" sz="6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endParaRPr lang="de-DE" sz="60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6000" b="1" strike="noStrike" spc="-1">
                <a:solidFill>
                  <a:srgbClr val="000000"/>
                </a:solidFill>
                <a:latin typeface="Arial"/>
                <a:ea typeface="DejaVu Sans"/>
              </a:rPr>
              <a:t>Befejezése:</a:t>
            </a:r>
            <a:r>
              <a:rPr lang="de-DE" sz="6000" b="0" strike="noStrike" spc="-1">
                <a:solidFill>
                  <a:srgbClr val="000000"/>
                </a:solidFill>
                <a:latin typeface="Arial"/>
                <a:ea typeface="DejaVu Sans"/>
              </a:rPr>
              <a:t> 2023. szeptember 30. </a:t>
            </a:r>
            <a:endParaRPr lang="de-DE" sz="6000" b="0" strike="noStrike" spc="-1">
              <a:latin typeface="Arial"/>
            </a:endParaRPr>
          </a:p>
        </p:txBody>
      </p:sp>
      <p:pic>
        <p:nvPicPr>
          <p:cNvPr id="91" name="Kép 90"/>
          <p:cNvPicPr/>
          <p:nvPr/>
        </p:nvPicPr>
        <p:blipFill>
          <a:blip r:embed="rId3"/>
          <a:stretch/>
        </p:blipFill>
        <p:spPr>
          <a:xfrm>
            <a:off x="20016000" y="12604320"/>
            <a:ext cx="17396640" cy="97862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CustomShape 1"/>
          <p:cNvSpPr/>
          <p:nvPr/>
        </p:nvSpPr>
        <p:spPr>
          <a:xfrm>
            <a:off x="2324160" y="2365200"/>
            <a:ext cx="21448440" cy="2764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4400" tIns="232200" rIns="464400" bIns="2322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de-DE" sz="9100" b="1" strike="noStrike" spc="-1">
                <a:solidFill>
                  <a:srgbClr val="000000"/>
                </a:solidFill>
                <a:latin typeface="Arial"/>
                <a:ea typeface="DejaVu Sans"/>
              </a:rPr>
              <a:t>Helyszín bemutatása: Balatonlelle</a:t>
            </a:r>
            <a:endParaRPr lang="de-DE" sz="91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6000" b="0" strike="noStrike" spc="-1">
                <a:solidFill>
                  <a:srgbClr val="0000CC"/>
                </a:solidFill>
                <a:latin typeface="Arial Regular"/>
                <a:ea typeface="DejaVu Sans"/>
              </a:rPr>
              <a:t>HUMAN-PERSPEKTIVA Kft. </a:t>
            </a:r>
            <a:endParaRPr lang="de-DE" sz="6000" b="0" strike="noStrike" spc="-1">
              <a:latin typeface="Arial"/>
            </a:endParaRPr>
          </a:p>
        </p:txBody>
      </p:sp>
      <p:sp>
        <p:nvSpPr>
          <p:cNvPr id="93" name="CustomShape 2"/>
          <p:cNvSpPr/>
          <p:nvPr/>
        </p:nvSpPr>
        <p:spPr>
          <a:xfrm>
            <a:off x="2453760" y="5632704"/>
            <a:ext cx="19353240" cy="1894636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4400" tIns="232200" rIns="464400" bIns="232200" anchor="t">
            <a:noAutofit/>
          </a:bodyPr>
          <a:lstStyle/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lang="de-DE" sz="5400" b="1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Elsődleges</a:t>
            </a:r>
            <a:r>
              <a:rPr lang="de-DE" sz="5400" b="1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1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cél</a:t>
            </a:r>
            <a:r>
              <a:rPr lang="de-DE" sz="5400" b="1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: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Partnercégünkkel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közösen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a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zöldhulladék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és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a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szennyvíziszap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újrahasznosítása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a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körforgásos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gazdaság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megvalósítása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érdekében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.</a:t>
            </a:r>
            <a:endParaRPr lang="de-DE" sz="5400" b="0" strike="noStrike" spc="-1" dirty="0"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endParaRPr lang="de-DE" sz="5400" b="0" strike="noStrike" spc="-1" dirty="0"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lang="de-DE" sz="5400" b="1" u="sng" strike="noStrike" spc="-1" dirty="0">
                <a:solidFill>
                  <a:srgbClr val="000000"/>
                </a:solidFill>
                <a:uFillTx/>
                <a:latin typeface="Arial"/>
                <a:ea typeface="Times New Roman"/>
              </a:rPr>
              <a:t>A </a:t>
            </a:r>
            <a:r>
              <a:rPr lang="de-DE" sz="5400" b="1" u="sng" strike="noStrike" spc="-1" dirty="0" err="1">
                <a:solidFill>
                  <a:srgbClr val="000000"/>
                </a:solidFill>
                <a:uFillTx/>
                <a:latin typeface="Arial"/>
                <a:ea typeface="Times New Roman"/>
              </a:rPr>
              <a:t>komposztálás</a:t>
            </a:r>
            <a:r>
              <a:rPr lang="de-DE" sz="5400" b="1" u="sng" strike="noStrike" spc="-1" dirty="0">
                <a:solidFill>
                  <a:srgbClr val="000000"/>
                </a:solidFill>
                <a:uFillTx/>
                <a:latin typeface="Arial"/>
                <a:ea typeface="Times New Roman"/>
              </a:rPr>
              <a:t> </a:t>
            </a:r>
            <a:r>
              <a:rPr lang="de-DE" sz="5400" b="1" u="sng" strike="noStrike" spc="-1" dirty="0" err="1">
                <a:solidFill>
                  <a:srgbClr val="000000"/>
                </a:solidFill>
                <a:uFillTx/>
                <a:latin typeface="Arial"/>
                <a:ea typeface="Times New Roman"/>
              </a:rPr>
              <a:t>főbb</a:t>
            </a:r>
            <a:r>
              <a:rPr lang="de-DE" sz="5400" b="1" u="sng" strike="noStrike" spc="-1" dirty="0">
                <a:solidFill>
                  <a:srgbClr val="000000"/>
                </a:solidFill>
                <a:uFillTx/>
                <a:latin typeface="Arial"/>
                <a:ea typeface="Times New Roman"/>
              </a:rPr>
              <a:t> </a:t>
            </a:r>
            <a:r>
              <a:rPr lang="de-DE" sz="5400" b="1" u="sng" strike="noStrike" spc="-1" dirty="0" err="1">
                <a:solidFill>
                  <a:srgbClr val="000000"/>
                </a:solidFill>
                <a:uFillTx/>
                <a:latin typeface="Arial"/>
                <a:ea typeface="Times New Roman"/>
              </a:rPr>
              <a:t>lépései</a:t>
            </a:r>
            <a:r>
              <a:rPr lang="de-DE" sz="5400" b="1" u="sng" strike="noStrike" spc="-1" dirty="0">
                <a:solidFill>
                  <a:srgbClr val="000000"/>
                </a:solidFill>
                <a:uFillTx/>
                <a:latin typeface="Arial"/>
                <a:ea typeface="Times New Roman"/>
              </a:rPr>
              <a:t>:</a:t>
            </a:r>
            <a:endParaRPr lang="de-DE" sz="5400" b="1" strike="noStrike" spc="-1" dirty="0"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endParaRPr lang="de-DE" sz="5400" b="0" strike="noStrike" spc="-1" dirty="0">
              <a:latin typeface="Arial"/>
            </a:endParaRPr>
          </a:p>
          <a:p>
            <a:pPr marL="685800" indent="-685800" algn="just">
              <a:lnSpc>
                <a:spcPct val="107000"/>
              </a:lnSpc>
              <a:spcAft>
                <a:spcPts val="799"/>
              </a:spcAft>
              <a:buFontTx/>
              <a:buChar char="-"/>
            </a:pPr>
            <a:r>
              <a:rPr lang="hu-HU" sz="5400" b="1" spc="-1" dirty="0">
                <a:solidFill>
                  <a:srgbClr val="FF0000"/>
                </a:solidFill>
                <a:latin typeface="Arial"/>
                <a:ea typeface="Times New Roman"/>
              </a:rPr>
              <a:t>E</a:t>
            </a:r>
            <a:r>
              <a:rPr lang="de-DE" sz="5400" b="1" strike="noStrike" spc="-1" dirty="0" err="1">
                <a:solidFill>
                  <a:srgbClr val="FF0000"/>
                </a:solidFill>
                <a:latin typeface="Arial"/>
                <a:ea typeface="Times New Roman"/>
              </a:rPr>
              <a:t>lőkezelés</a:t>
            </a:r>
            <a:r>
              <a:rPr lang="de-DE" sz="5400" b="1" strike="noStrike" spc="-1" dirty="0">
                <a:solidFill>
                  <a:srgbClr val="FF0000"/>
                </a:solidFill>
                <a:latin typeface="Arial"/>
                <a:ea typeface="Times New Roman"/>
              </a:rPr>
              <a:t> </a:t>
            </a:r>
            <a:endParaRPr lang="hu-HU" sz="5400" b="1" strike="noStrike" spc="-1" dirty="0">
              <a:solidFill>
                <a:srgbClr val="FF0000"/>
              </a:solidFill>
              <a:latin typeface="Arial"/>
              <a:ea typeface="Times New Roman"/>
            </a:endParaRPr>
          </a:p>
          <a:p>
            <a:pPr marL="2514600" lvl="4" indent="-685800" algn="just">
              <a:lnSpc>
                <a:spcPct val="107000"/>
              </a:lnSpc>
              <a:spcAft>
                <a:spcPts val="799"/>
              </a:spcAft>
              <a:buFontTx/>
              <a:buChar char="-"/>
            </a:pP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Zsáktalanítás</a:t>
            </a:r>
            <a:r>
              <a:rPr lang="hu-HU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szalagrendszer és zsákfeltépő gép segítségével </a:t>
            </a:r>
          </a:p>
          <a:p>
            <a:pPr marL="2514600" lvl="4" indent="-685800" algn="just">
              <a:lnSpc>
                <a:spcPct val="107000"/>
              </a:lnSpc>
              <a:spcAft>
                <a:spcPts val="799"/>
              </a:spcAft>
              <a:buFontTx/>
              <a:buChar char="-"/>
            </a:pP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Aprítás</a:t>
            </a:r>
            <a:r>
              <a:rPr lang="hu-HU" sz="5400" spc="-1" dirty="0">
                <a:solidFill>
                  <a:srgbClr val="000000"/>
                </a:solidFill>
                <a:latin typeface="Arial"/>
                <a:ea typeface="Times New Roman"/>
              </a:rPr>
              <a:t> a komposztáláshoz megfelelő méretre és minőségre – kalapácsos aprítóval </a:t>
            </a:r>
          </a:p>
          <a:p>
            <a:pPr marL="685800" lvl="4" indent="-685800" algn="just">
              <a:lnSpc>
                <a:spcPct val="107000"/>
              </a:lnSpc>
              <a:spcAft>
                <a:spcPts val="799"/>
              </a:spcAft>
              <a:buFontTx/>
              <a:buChar char="-"/>
            </a:pPr>
            <a:r>
              <a:rPr lang="hu-HU" sz="5400" b="1" spc="-1" dirty="0">
                <a:solidFill>
                  <a:srgbClr val="FF0000"/>
                </a:solidFill>
                <a:latin typeface="Arial"/>
              </a:rPr>
              <a:t>Komposzt készítés </a:t>
            </a:r>
            <a:endParaRPr lang="de-DE" sz="5400" b="1" spc="-1" dirty="0">
              <a:solidFill>
                <a:srgbClr val="FF0000"/>
              </a:solidFill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-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prizmaépítés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(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előkeveréssel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)</a:t>
            </a:r>
            <a:endParaRPr lang="de-DE" sz="5400" b="0" strike="noStrike" spc="-1" dirty="0"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-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érési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folyamatok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lekövetése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,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manipuláció</a:t>
            </a:r>
            <a:endParaRPr lang="de-DE" sz="5400" b="0" strike="noStrike" spc="-1" dirty="0"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-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rostálás</a:t>
            </a:r>
            <a:endParaRPr lang="de-DE" sz="5400" b="0" strike="noStrike" spc="-1" dirty="0"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-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magas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minőségű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késztermék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értékesítése</a:t>
            </a:r>
            <a:endParaRPr lang="de-DE" sz="5400" b="0" strike="noStrike" spc="-1" dirty="0"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endParaRPr lang="de-DE" sz="5400" b="0" strike="noStrike" spc="-1" dirty="0">
              <a:latin typeface="Arial"/>
            </a:endParaRPr>
          </a:p>
          <a:p>
            <a:pPr algn="just">
              <a:lnSpc>
                <a:spcPct val="107000"/>
              </a:lnSpc>
              <a:spcAft>
                <a:spcPts val="799"/>
              </a:spcAft>
            </a:pPr>
            <a:r>
              <a:rPr lang="de-DE" sz="5400" b="0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Cégünk</a:t>
            </a:r>
            <a:r>
              <a:rPr lang="de-DE" sz="5400" b="0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hu-HU" sz="5400" spc="-1" dirty="0">
                <a:solidFill>
                  <a:srgbClr val="000000"/>
                </a:solidFill>
                <a:latin typeface="Arial"/>
                <a:ea typeface="Times New Roman"/>
              </a:rPr>
              <a:t>elsődlegesen az </a:t>
            </a:r>
            <a:r>
              <a:rPr lang="de-DE" sz="5400" b="1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előkezelési</a:t>
            </a:r>
            <a:r>
              <a:rPr lang="de-DE" sz="5400" b="1" strike="noStrike" spc="-1" dirty="0">
                <a:solidFill>
                  <a:srgbClr val="000000"/>
                </a:solidFill>
                <a:latin typeface="Arial"/>
                <a:ea typeface="Times New Roman"/>
              </a:rPr>
              <a:t> </a:t>
            </a:r>
            <a:r>
              <a:rPr lang="de-DE" sz="5400" b="1" strike="noStrike" spc="-1" dirty="0" err="1">
                <a:solidFill>
                  <a:srgbClr val="000000"/>
                </a:solidFill>
                <a:latin typeface="Arial"/>
                <a:ea typeface="Times New Roman"/>
              </a:rPr>
              <a:t>folyamat</a:t>
            </a:r>
            <a:r>
              <a:rPr lang="hu-HU" sz="5400" b="1" spc="-1" dirty="0" err="1">
                <a:solidFill>
                  <a:srgbClr val="000000"/>
                </a:solidFill>
                <a:latin typeface="Arial"/>
                <a:ea typeface="Times New Roman"/>
              </a:rPr>
              <a:t>ban</a:t>
            </a:r>
            <a:r>
              <a:rPr lang="hu-HU" sz="5400" b="1" spc="-1" dirty="0">
                <a:solidFill>
                  <a:srgbClr val="000000"/>
                </a:solidFill>
                <a:latin typeface="Arial"/>
                <a:ea typeface="Times New Roman"/>
              </a:rPr>
              <a:t> vesz részt. </a:t>
            </a:r>
            <a:endParaRPr lang="de-DE" sz="5400" b="0" strike="noStrike" spc="-1" dirty="0">
              <a:latin typeface="Arial"/>
            </a:endParaRPr>
          </a:p>
        </p:txBody>
      </p:sp>
      <p:pic>
        <p:nvPicPr>
          <p:cNvPr id="94" name="Kép 93"/>
          <p:cNvPicPr/>
          <p:nvPr/>
        </p:nvPicPr>
        <p:blipFill>
          <a:blip r:embed="rId2"/>
          <a:stretch/>
        </p:blipFill>
        <p:spPr>
          <a:xfrm>
            <a:off x="22844880" y="3672000"/>
            <a:ext cx="18913680" cy="8206560"/>
          </a:xfrm>
          <a:prstGeom prst="rect">
            <a:avLst/>
          </a:prstGeom>
          <a:ln w="0">
            <a:noFill/>
          </a:ln>
        </p:spPr>
      </p:pic>
      <p:pic>
        <p:nvPicPr>
          <p:cNvPr id="95" name="Kép 94"/>
          <p:cNvPicPr/>
          <p:nvPr/>
        </p:nvPicPr>
        <p:blipFill>
          <a:blip r:embed="rId3"/>
          <a:stretch/>
        </p:blipFill>
        <p:spPr>
          <a:xfrm>
            <a:off x="29736000" y="11592000"/>
            <a:ext cx="15409800" cy="941832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CustomShape 1"/>
          <p:cNvSpPr/>
          <p:nvPr/>
        </p:nvSpPr>
        <p:spPr>
          <a:xfrm>
            <a:off x="2448000" y="2562840"/>
            <a:ext cx="26566560" cy="2763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4400" tIns="232200" rIns="464400" bIns="2322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de-DE" sz="9100" b="1" strike="noStrike" spc="-1">
                <a:solidFill>
                  <a:srgbClr val="000000"/>
                </a:solidFill>
                <a:latin typeface="Arial"/>
                <a:ea typeface="DejaVu Sans"/>
              </a:rPr>
              <a:t>A  projekt keretében beszerzésre került tételek</a:t>
            </a:r>
            <a:endParaRPr lang="de-DE" sz="91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6000" b="0" strike="noStrike" spc="-1">
                <a:solidFill>
                  <a:srgbClr val="0000CC"/>
                </a:solidFill>
                <a:latin typeface="Arial Regular"/>
                <a:ea typeface="DejaVu Sans"/>
              </a:rPr>
              <a:t>HUMAN-PERSPEKTIVA Kft</a:t>
            </a:r>
            <a:r>
              <a:rPr lang="de-DE" sz="6000" b="0" strike="noStrike" spc="-1">
                <a:solidFill>
                  <a:srgbClr val="000000"/>
                </a:solidFill>
                <a:latin typeface="Arial Regular"/>
                <a:ea typeface="DejaVu Sans"/>
              </a:rPr>
              <a:t>. </a:t>
            </a:r>
            <a:endParaRPr lang="de-DE" sz="6000" b="0" strike="noStrike" spc="-1">
              <a:latin typeface="Arial"/>
            </a:endParaRPr>
          </a:p>
        </p:txBody>
      </p:sp>
      <p:sp>
        <p:nvSpPr>
          <p:cNvPr id="97" name="CustomShape 2"/>
          <p:cNvSpPr/>
          <p:nvPr/>
        </p:nvSpPr>
        <p:spPr>
          <a:xfrm>
            <a:off x="2885760" y="6102360"/>
            <a:ext cx="18640800" cy="6489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 marL="1428840" indent="-1427400" algn="just">
              <a:lnSpc>
                <a:spcPct val="100000"/>
              </a:lnSpc>
              <a:tabLst>
                <a:tab pos="0" algn="l"/>
              </a:tabLst>
            </a:pPr>
            <a:r>
              <a:rPr lang="de-DE" sz="6000" b="0" u="sng" strike="noStrike" spc="-1">
                <a:solidFill>
                  <a:srgbClr val="000000"/>
                </a:solidFill>
                <a:uFillTx/>
                <a:latin typeface="Arial"/>
                <a:ea typeface="DejaVu Sans"/>
              </a:rPr>
              <a:t>Géppark:</a:t>
            </a:r>
            <a:endParaRPr lang="de-DE" sz="6000" b="0" strike="noStrike" spc="-1">
              <a:latin typeface="Arial"/>
            </a:endParaRPr>
          </a:p>
          <a:p>
            <a:pPr marL="1428840" indent="-1427400" algn="just">
              <a:lnSpc>
                <a:spcPct val="100000"/>
              </a:lnSpc>
              <a:tabLst>
                <a:tab pos="0" algn="l"/>
              </a:tabLst>
            </a:pPr>
            <a:endParaRPr lang="de-DE" sz="6000" b="0" strike="noStrike" spc="-1">
              <a:latin typeface="Arial"/>
            </a:endParaRPr>
          </a:p>
          <a:p>
            <a:pPr marL="1428840" indent="-1427400" algn="just">
              <a:lnSpc>
                <a:spcPct val="100000"/>
              </a:lnSpc>
              <a:tabLst>
                <a:tab pos="0" algn="l"/>
              </a:tabLst>
            </a:pPr>
            <a:r>
              <a:rPr lang="de-DE" sz="6000" b="0" strike="noStrike" spc="-1">
                <a:solidFill>
                  <a:srgbClr val="000000"/>
                </a:solidFill>
                <a:latin typeface="Arial"/>
                <a:ea typeface="DejaVu Sans"/>
              </a:rPr>
              <a:t>a) 2 db Liebherr 550 homlokrakodó 5m3-es kanállal</a:t>
            </a:r>
            <a:endParaRPr lang="de-DE" sz="6000" b="0" strike="noStrike" spc="-1">
              <a:latin typeface="Arial"/>
            </a:endParaRPr>
          </a:p>
          <a:p>
            <a:pPr marL="1428840" indent="-1427400" algn="just">
              <a:lnSpc>
                <a:spcPct val="100000"/>
              </a:lnSpc>
              <a:tabLst>
                <a:tab pos="0" algn="l"/>
              </a:tabLst>
            </a:pPr>
            <a:endParaRPr lang="de-DE" sz="6000" b="0" strike="noStrike" spc="-1">
              <a:latin typeface="Arial"/>
            </a:endParaRPr>
          </a:p>
          <a:p>
            <a:pPr marL="1428840" indent="-1427400" algn="just">
              <a:lnSpc>
                <a:spcPct val="100000"/>
              </a:lnSpc>
              <a:tabLst>
                <a:tab pos="0" algn="l"/>
              </a:tabLst>
            </a:pPr>
            <a:r>
              <a:rPr lang="de-DE" sz="6000" b="0" strike="noStrike" spc="-1">
                <a:solidFill>
                  <a:srgbClr val="000000"/>
                </a:solidFill>
                <a:latin typeface="Arial"/>
                <a:ea typeface="DejaVu Sans"/>
              </a:rPr>
              <a:t>b) 1 db Kramer KT559 teleszkópos rakodógép</a:t>
            </a:r>
            <a:endParaRPr lang="de-DE" sz="6000" b="0" strike="noStrike" spc="-1">
              <a:latin typeface="Arial"/>
            </a:endParaRPr>
          </a:p>
          <a:p>
            <a:pPr marL="1428840" indent="-1427400" algn="just">
              <a:lnSpc>
                <a:spcPct val="100000"/>
              </a:lnSpc>
              <a:tabLst>
                <a:tab pos="0" algn="l"/>
              </a:tabLst>
            </a:pPr>
            <a:endParaRPr lang="de-DE" sz="6000" b="0" strike="noStrike" spc="-1">
              <a:latin typeface="Arial"/>
            </a:endParaRPr>
          </a:p>
          <a:p>
            <a:pPr marL="1428840" indent="-1427400" algn="just">
              <a:lnSpc>
                <a:spcPct val="100000"/>
              </a:lnSpc>
              <a:tabLst>
                <a:tab pos="0" algn="l"/>
              </a:tabLst>
            </a:pPr>
            <a:r>
              <a:rPr lang="de-DE" sz="6000" b="0" strike="noStrike" spc="-1">
                <a:solidFill>
                  <a:srgbClr val="000000"/>
                </a:solidFill>
                <a:latin typeface="Arial"/>
                <a:ea typeface="DejaVu Sans"/>
              </a:rPr>
              <a:t>c) 1 db Willibald Shark EP5500 kalapácsos aprítógép</a:t>
            </a:r>
            <a:endParaRPr lang="de-DE" sz="6000" b="0" strike="noStrike" spc="-1">
              <a:latin typeface="Arial"/>
            </a:endParaRPr>
          </a:p>
        </p:txBody>
      </p:sp>
      <p:pic>
        <p:nvPicPr>
          <p:cNvPr id="98" name="Kép 97"/>
          <p:cNvPicPr/>
          <p:nvPr/>
        </p:nvPicPr>
        <p:blipFill>
          <a:blip r:embed="rId2"/>
          <a:stretch/>
        </p:blipFill>
        <p:spPr>
          <a:xfrm>
            <a:off x="28224000" y="5196240"/>
            <a:ext cx="13760640" cy="8410320"/>
          </a:xfrm>
          <a:prstGeom prst="rect">
            <a:avLst/>
          </a:prstGeom>
          <a:ln w="0">
            <a:noFill/>
          </a:ln>
        </p:spPr>
      </p:pic>
      <p:pic>
        <p:nvPicPr>
          <p:cNvPr id="99" name="Kép 98"/>
          <p:cNvPicPr/>
          <p:nvPr/>
        </p:nvPicPr>
        <p:blipFill>
          <a:blip r:embed="rId3"/>
          <a:stretch/>
        </p:blipFill>
        <p:spPr>
          <a:xfrm>
            <a:off x="33945480" y="1120680"/>
            <a:ext cx="11341080" cy="6797880"/>
          </a:xfrm>
          <a:prstGeom prst="rect">
            <a:avLst/>
          </a:prstGeom>
          <a:ln w="0">
            <a:noFill/>
          </a:ln>
        </p:spPr>
      </p:pic>
      <p:pic>
        <p:nvPicPr>
          <p:cNvPr id="100" name="Kép 99"/>
          <p:cNvPicPr/>
          <p:nvPr/>
        </p:nvPicPr>
        <p:blipFill>
          <a:blip r:embed="rId4"/>
          <a:stretch/>
        </p:blipFill>
        <p:spPr>
          <a:xfrm>
            <a:off x="4968000" y="14544000"/>
            <a:ext cx="19006560" cy="9527760"/>
          </a:xfrm>
          <a:prstGeom prst="rect">
            <a:avLst/>
          </a:prstGeom>
          <a:ln w="0">
            <a:noFill/>
          </a:ln>
        </p:spPr>
      </p:pic>
      <p:pic>
        <p:nvPicPr>
          <p:cNvPr id="101" name="Kép 100"/>
          <p:cNvPicPr/>
          <p:nvPr/>
        </p:nvPicPr>
        <p:blipFill>
          <a:blip r:embed="rId5"/>
          <a:stretch/>
        </p:blipFill>
        <p:spPr>
          <a:xfrm>
            <a:off x="25128000" y="14472000"/>
            <a:ext cx="18430560" cy="96591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CustomShape 1"/>
          <p:cNvSpPr/>
          <p:nvPr/>
        </p:nvSpPr>
        <p:spPr>
          <a:xfrm>
            <a:off x="2376000" y="2562840"/>
            <a:ext cx="30434400" cy="2763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4400" tIns="232200" rIns="464400" bIns="2322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de-DE" sz="9100" b="1" strike="noStrike" spc="-1">
                <a:solidFill>
                  <a:srgbClr val="000000"/>
                </a:solidFill>
                <a:latin typeface="Arial"/>
                <a:ea typeface="DejaVu Sans"/>
              </a:rPr>
              <a:t>A  projekt keretében beszerzésre került tételek</a:t>
            </a:r>
            <a:endParaRPr lang="de-DE" sz="9100" b="0" strike="noStrike" spc="-1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6000" b="0" strike="noStrike" spc="-1">
                <a:solidFill>
                  <a:srgbClr val="0000CC"/>
                </a:solidFill>
                <a:latin typeface="Arial Regular"/>
                <a:ea typeface="DejaVu Sans"/>
              </a:rPr>
              <a:t>HUMAN-PERSPEKTIVA Kft</a:t>
            </a:r>
            <a:r>
              <a:rPr lang="de-DE" sz="6000" b="0" strike="noStrike" spc="-1">
                <a:solidFill>
                  <a:srgbClr val="000000"/>
                </a:solidFill>
                <a:latin typeface="Arial Regular"/>
                <a:ea typeface="DejaVu Sans"/>
              </a:rPr>
              <a:t>. </a:t>
            </a:r>
            <a:endParaRPr lang="de-DE" sz="6000" b="0" strike="noStrike" spc="-1">
              <a:latin typeface="Arial"/>
            </a:endParaRPr>
          </a:p>
        </p:txBody>
      </p:sp>
      <p:sp>
        <p:nvSpPr>
          <p:cNvPr id="103" name="CustomShape 2"/>
          <p:cNvSpPr/>
          <p:nvPr/>
        </p:nvSpPr>
        <p:spPr>
          <a:xfrm>
            <a:off x="2808000" y="6858360"/>
            <a:ext cx="15262560" cy="13441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de-DE" sz="6000" b="1" u="sng" strike="noStrike" spc="-1" dirty="0" err="1">
                <a:solidFill>
                  <a:srgbClr val="000000"/>
                </a:solidFill>
                <a:uFillTx/>
                <a:latin typeface="Arial"/>
                <a:ea typeface="DejaVu Sans"/>
              </a:rPr>
              <a:t>Egyéb</a:t>
            </a:r>
            <a:r>
              <a:rPr lang="de-DE" sz="6000" b="1" u="sng" strike="noStrike" spc="-1" dirty="0">
                <a:solidFill>
                  <a:srgbClr val="000000"/>
                </a:solidFill>
                <a:uFillTx/>
                <a:latin typeface="Arial"/>
                <a:ea typeface="DejaVu Sans"/>
              </a:rPr>
              <a:t> </a:t>
            </a:r>
            <a:r>
              <a:rPr lang="de-DE" sz="6000" b="1" u="sng" strike="noStrike" spc="-1" dirty="0" err="1">
                <a:solidFill>
                  <a:srgbClr val="000000"/>
                </a:solidFill>
                <a:uFillTx/>
                <a:latin typeface="Arial"/>
                <a:ea typeface="DejaVu Sans"/>
              </a:rPr>
              <a:t>beruházások</a:t>
            </a:r>
            <a:r>
              <a:rPr lang="de-DE" sz="6000" b="1" u="sng" strike="noStrike" spc="-1" dirty="0">
                <a:solidFill>
                  <a:srgbClr val="000000"/>
                </a:solidFill>
                <a:uFillTx/>
                <a:latin typeface="Arial"/>
                <a:ea typeface="DejaVu Sans"/>
              </a:rPr>
              <a:t>: </a:t>
            </a:r>
            <a:endParaRPr lang="de-DE" sz="6000" b="1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de-DE" sz="6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a) 5,25 kW-</a:t>
            </a:r>
            <a:r>
              <a:rPr lang="de-DE" sz="60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os</a:t>
            </a:r>
            <a:r>
              <a:rPr lang="de-DE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de-DE" sz="60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napelemes</a:t>
            </a:r>
            <a:r>
              <a:rPr lang="de-DE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de-DE" sz="60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rendszer</a:t>
            </a:r>
            <a:endParaRPr lang="de-DE" sz="6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endParaRPr lang="de-DE" sz="6000" b="0" strike="noStrike" spc="-1" dirty="0">
              <a:latin typeface="Arial"/>
            </a:endParaRPr>
          </a:p>
          <a:p>
            <a:pPr>
              <a:lnSpc>
                <a:spcPct val="100000"/>
              </a:lnSpc>
            </a:pPr>
            <a:r>
              <a:rPr lang="de-DE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b) 5 </a:t>
            </a:r>
            <a:r>
              <a:rPr lang="de-DE" sz="60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db</a:t>
            </a:r>
            <a:r>
              <a:rPr lang="de-DE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de-DE" sz="60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laptop</a:t>
            </a:r>
            <a:r>
              <a:rPr lang="de-DE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, </a:t>
            </a:r>
            <a:endParaRPr lang="hu-HU" sz="600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hu-HU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lang="de-DE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2db </a:t>
            </a:r>
            <a:r>
              <a:rPr lang="de-DE" sz="60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asztali</a:t>
            </a:r>
            <a:r>
              <a:rPr lang="de-DE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de-DE" sz="60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számítógép</a:t>
            </a:r>
            <a:r>
              <a:rPr lang="de-DE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, </a:t>
            </a:r>
            <a:endParaRPr lang="hu-HU" sz="600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hu-HU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lang="de-DE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Canon </a:t>
            </a:r>
            <a:r>
              <a:rPr lang="de-DE" sz="60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fényképező</a:t>
            </a:r>
            <a:r>
              <a:rPr lang="de-DE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, </a:t>
            </a:r>
            <a:endParaRPr lang="hu-HU" sz="600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hu-HU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lang="de-DE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NAS-</a:t>
            </a:r>
            <a:r>
              <a:rPr lang="de-DE" sz="60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tárhely</a:t>
            </a:r>
            <a:r>
              <a:rPr lang="de-DE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, </a:t>
            </a:r>
            <a:endParaRPr lang="hu-HU" sz="600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hu-HU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   </a:t>
            </a:r>
            <a:r>
              <a:rPr lang="de-DE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Konica </a:t>
            </a:r>
            <a:r>
              <a:rPr lang="de-DE" sz="60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nyomtató</a:t>
            </a:r>
            <a:r>
              <a:rPr lang="de-DE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, </a:t>
            </a:r>
            <a:endParaRPr lang="hu-HU" sz="6000" b="0" strike="noStrike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endParaRPr lang="hu-HU" sz="6000" spc="-1" dirty="0">
              <a:solidFill>
                <a:srgbClr val="000000"/>
              </a:solidFill>
              <a:latin typeface="Arial"/>
              <a:ea typeface="DejaVu Sans"/>
            </a:endParaRPr>
          </a:p>
          <a:p>
            <a:pPr>
              <a:lnSpc>
                <a:spcPct val="100000"/>
              </a:lnSpc>
            </a:pPr>
            <a:r>
              <a:rPr lang="hu-HU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c) MS project - </a:t>
            </a:r>
            <a:r>
              <a:rPr lang="de-DE" sz="60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informatikai</a:t>
            </a:r>
            <a:r>
              <a:rPr lang="de-DE" sz="6000" b="0" strike="noStrike" spc="-1" dirty="0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lang="de-DE" sz="6000" b="0" strike="noStrike" spc="-1" dirty="0" err="1">
                <a:solidFill>
                  <a:srgbClr val="000000"/>
                </a:solidFill>
                <a:latin typeface="Arial"/>
                <a:ea typeface="DejaVu Sans"/>
              </a:rPr>
              <a:t>továbbképzés</a:t>
            </a:r>
            <a:endParaRPr lang="de-DE" sz="6000" b="0" strike="noStrike" spc="-1" dirty="0">
              <a:latin typeface="Arial"/>
            </a:endParaRPr>
          </a:p>
        </p:txBody>
      </p:sp>
      <p:pic>
        <p:nvPicPr>
          <p:cNvPr id="104" name="Kép 103"/>
          <p:cNvPicPr/>
          <p:nvPr/>
        </p:nvPicPr>
        <p:blipFill>
          <a:blip r:embed="rId2"/>
          <a:stretch/>
        </p:blipFill>
        <p:spPr>
          <a:xfrm>
            <a:off x="22093560" y="12476340"/>
            <a:ext cx="12543480" cy="7226640"/>
          </a:xfrm>
          <a:prstGeom prst="rect">
            <a:avLst/>
          </a:prstGeom>
          <a:ln w="0">
            <a:noFill/>
          </a:ln>
        </p:spPr>
      </p:pic>
      <p:pic>
        <p:nvPicPr>
          <p:cNvPr id="105" name="Kép 104"/>
          <p:cNvPicPr/>
          <p:nvPr/>
        </p:nvPicPr>
        <p:blipFill>
          <a:blip r:embed="rId3"/>
          <a:stretch/>
        </p:blipFill>
        <p:spPr>
          <a:xfrm>
            <a:off x="32844600" y="3060000"/>
            <a:ext cx="9275400" cy="15457320"/>
          </a:xfrm>
          <a:prstGeom prst="rect">
            <a:avLst/>
          </a:prstGeom>
          <a:ln w="0">
            <a:noFill/>
          </a:ln>
        </p:spPr>
      </p:pic>
      <p:pic>
        <p:nvPicPr>
          <p:cNvPr id="106" name="Kép 2"/>
          <p:cNvPicPr/>
          <p:nvPr/>
        </p:nvPicPr>
        <p:blipFill>
          <a:blip r:embed="rId4"/>
          <a:stretch/>
        </p:blipFill>
        <p:spPr>
          <a:xfrm>
            <a:off x="34637040" y="20888640"/>
            <a:ext cx="8703360" cy="3884040"/>
          </a:xfrm>
          <a:prstGeom prst="rect">
            <a:avLst/>
          </a:prstGeom>
          <a:ln w="0">
            <a:noFill/>
          </a:ln>
        </p:spPr>
      </p:pic>
      <p:pic>
        <p:nvPicPr>
          <p:cNvPr id="107" name="Kép 106"/>
          <p:cNvPicPr/>
          <p:nvPr/>
        </p:nvPicPr>
        <p:blipFill>
          <a:blip r:embed="rId5"/>
          <a:stretch/>
        </p:blipFill>
        <p:spPr>
          <a:xfrm>
            <a:off x="20340000" y="7264440"/>
            <a:ext cx="10980000" cy="425556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Picture 5"/>
          <p:cNvPicPr/>
          <p:nvPr/>
        </p:nvPicPr>
        <p:blipFill>
          <a:blip r:embed="rId2"/>
          <a:stretch/>
        </p:blipFill>
        <p:spPr>
          <a:xfrm>
            <a:off x="-27360" y="0"/>
            <a:ext cx="46450080" cy="26131680"/>
          </a:xfrm>
          <a:prstGeom prst="rect">
            <a:avLst/>
          </a:prstGeom>
          <a:ln w="0">
            <a:noFill/>
          </a:ln>
        </p:spPr>
      </p:pic>
      <p:pic>
        <p:nvPicPr>
          <p:cNvPr id="109" name="Picture 4"/>
          <p:cNvPicPr/>
          <p:nvPr/>
        </p:nvPicPr>
        <p:blipFill>
          <a:blip r:embed="rId3"/>
          <a:stretch/>
        </p:blipFill>
        <p:spPr>
          <a:xfrm>
            <a:off x="7920" y="0"/>
            <a:ext cx="46434240" cy="5337360"/>
          </a:xfrm>
          <a:prstGeom prst="rect">
            <a:avLst/>
          </a:prstGeom>
          <a:ln w="0">
            <a:noFill/>
          </a:ln>
        </p:spPr>
      </p:pic>
      <p:sp>
        <p:nvSpPr>
          <p:cNvPr id="110" name="CustomShape 1"/>
          <p:cNvSpPr/>
          <p:nvPr/>
        </p:nvSpPr>
        <p:spPr>
          <a:xfrm>
            <a:off x="4552200" y="17762400"/>
            <a:ext cx="23408280" cy="2139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464400" tIns="232200" rIns="464400" bIns="2322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de-DE" sz="11000" b="1" strike="noStrike" spc="-1">
                <a:solidFill>
                  <a:srgbClr val="000000"/>
                </a:solidFill>
                <a:latin typeface="Arial Regular"/>
                <a:ea typeface="DejaVu Sans"/>
              </a:rPr>
              <a:t>Köszönöm a figyelmet!</a:t>
            </a:r>
            <a:endParaRPr lang="de-DE" sz="11000" b="0" strike="noStrike" spc="-1">
              <a:latin typeface="Arial"/>
            </a:endParaRPr>
          </a:p>
        </p:txBody>
      </p:sp>
      <p:pic>
        <p:nvPicPr>
          <p:cNvPr id="111" name="Kép 2"/>
          <p:cNvPicPr/>
          <p:nvPr/>
        </p:nvPicPr>
        <p:blipFill>
          <a:blip r:embed="rId4"/>
          <a:stretch/>
        </p:blipFill>
        <p:spPr>
          <a:xfrm>
            <a:off x="34776000" y="20664000"/>
            <a:ext cx="8703360" cy="3884040"/>
          </a:xfrm>
          <a:prstGeom prst="rect">
            <a:avLst/>
          </a:prstGeom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478</TotalTime>
  <Words>300</Words>
  <Application>Microsoft Office PowerPoint</Application>
  <PresentationFormat>Egyéni</PresentationFormat>
  <Paragraphs>65</Paragraphs>
  <Slides>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2</vt:i4>
      </vt:variant>
      <vt:variant>
        <vt:lpstr>Diacímek</vt:lpstr>
      </vt:variant>
      <vt:variant>
        <vt:i4>7</vt:i4>
      </vt:variant>
    </vt:vector>
  </HeadingPairs>
  <TitlesOfParts>
    <vt:vector size="13" baseType="lpstr">
      <vt:lpstr>Arial</vt:lpstr>
      <vt:lpstr>Arial Regular</vt:lpstr>
      <vt:lpstr>Symbol</vt:lpstr>
      <vt:lpstr>Wingdings</vt:lpstr>
      <vt:lpstr>Office Theme</vt:lpstr>
      <vt:lpstr>Office Theme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coollab</dc:creator>
  <dc:description/>
  <cp:lastModifiedBy>Csinády Gabriella</cp:lastModifiedBy>
  <cp:revision>65</cp:revision>
  <dcterms:created xsi:type="dcterms:W3CDTF">2021-02-22T15:24:10Z</dcterms:created>
  <dcterms:modified xsi:type="dcterms:W3CDTF">2023-05-03T08:58:31Z</dcterms:modified>
  <dc:language>de-DE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HiddenSlides">
    <vt:i4>0</vt:i4>
  </property>
  <property fmtid="{D5CDD505-2E9C-101B-9397-08002B2CF9AE}" pid="3" name="HyperlinksChanged">
    <vt:bool>false</vt:bool>
  </property>
  <property fmtid="{D5CDD505-2E9C-101B-9397-08002B2CF9AE}" pid="4" name="LinksUpToDate">
    <vt:bool>false</vt:bool>
  </property>
  <property fmtid="{D5CDD505-2E9C-101B-9397-08002B2CF9AE}" pid="5" name="MMClips">
    <vt:i4>0</vt:i4>
  </property>
  <property fmtid="{D5CDD505-2E9C-101B-9397-08002B2CF9AE}" pid="6" name="Notes">
    <vt:i4>0</vt:i4>
  </property>
  <property fmtid="{D5CDD505-2E9C-101B-9397-08002B2CF9AE}" pid="7" name="PresentationFormat">
    <vt:lpwstr>Egyéni</vt:lpwstr>
  </property>
  <property fmtid="{D5CDD505-2E9C-101B-9397-08002B2CF9AE}" pid="8" name="ScaleCrop">
    <vt:bool>false</vt:bool>
  </property>
  <property fmtid="{D5CDD505-2E9C-101B-9397-08002B2CF9AE}" pid="9" name="ShareDoc">
    <vt:bool>false</vt:bool>
  </property>
  <property fmtid="{D5CDD505-2E9C-101B-9397-08002B2CF9AE}" pid="10" name="Slides">
    <vt:i4>8</vt:i4>
  </property>
</Properties>
</file>